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4" r:id="rId5"/>
    <p:sldId id="265" r:id="rId6"/>
    <p:sldId id="260" r:id="rId7"/>
    <p:sldId id="261" r:id="rId8"/>
    <p:sldId id="262" r:id="rId9"/>
    <p:sldId id="263"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p:restoredTop sz="93093"/>
  </p:normalViewPr>
  <p:slideViewPr>
    <p:cSldViewPr snapToGrid="0" snapToObjects="1">
      <p:cViewPr>
        <p:scale>
          <a:sx n="70" d="100"/>
          <a:sy n="70" d="100"/>
        </p:scale>
        <p:origin x="1504"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lvl1pPr>
          </a:lstStyle>
          <a:p>
            <a:r>
              <a:rPr lang="en-US" dirty="0" smtClean="0"/>
              <a:t>(Name of Session)</a:t>
            </a:r>
            <a:endParaRPr lang="en-GB"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Presenter)</a:t>
            </a:r>
            <a:endParaRPr lang="en-GB" dirty="0"/>
          </a:p>
        </p:txBody>
      </p:sp>
    </p:spTree>
    <p:extLst>
      <p:ext uri="{BB962C8B-B14F-4D97-AF65-F5344CB8AC3E}">
        <p14:creationId xmlns:p14="http://schemas.microsoft.com/office/powerpoint/2010/main" val="193405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C3877E-BC9D-0A4E-8F5A-D4192DEC07AE}"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C4911E-3A76-0E45-BAE2-8CBA5AF69A6E}" type="slidenum">
              <a:rPr lang="en-GB" smtClean="0"/>
              <a:t>‹#›</a:t>
            </a:fld>
            <a:endParaRPr lang="en-GB"/>
          </a:p>
        </p:txBody>
      </p:sp>
    </p:spTree>
    <p:extLst>
      <p:ext uri="{BB962C8B-B14F-4D97-AF65-F5344CB8AC3E}">
        <p14:creationId xmlns:p14="http://schemas.microsoft.com/office/powerpoint/2010/main" val="109494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C3877E-BC9D-0A4E-8F5A-D4192DEC07AE}"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C4911E-3A76-0E45-BAE2-8CBA5AF69A6E}" type="slidenum">
              <a:rPr lang="en-GB" smtClean="0"/>
              <a:t>‹#›</a:t>
            </a:fld>
            <a:endParaRPr lang="en-GB"/>
          </a:p>
        </p:txBody>
      </p:sp>
    </p:spTree>
    <p:extLst>
      <p:ext uri="{BB962C8B-B14F-4D97-AF65-F5344CB8AC3E}">
        <p14:creationId xmlns:p14="http://schemas.microsoft.com/office/powerpoint/2010/main" val="102221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533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lgn="ctr">
              <a:defRPr sz="6000"/>
            </a:lvl1pPr>
          </a:lstStyle>
          <a:p>
            <a:r>
              <a:rPr lang="en-US" dirty="0" smtClean="0"/>
              <a:t>Thank You</a:t>
            </a:r>
            <a:endParaRPr lang="en-GB" dirty="0"/>
          </a:p>
        </p:txBody>
      </p:sp>
    </p:spTree>
    <p:extLst>
      <p:ext uri="{BB962C8B-B14F-4D97-AF65-F5344CB8AC3E}">
        <p14:creationId xmlns:p14="http://schemas.microsoft.com/office/powerpoint/2010/main" val="14148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C3877E-BC9D-0A4E-8F5A-D4192DEC07AE}"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C4911E-3A76-0E45-BAE2-8CBA5AF69A6E}" type="slidenum">
              <a:rPr lang="en-GB" smtClean="0"/>
              <a:t>‹#›</a:t>
            </a:fld>
            <a:endParaRPr lang="en-GB"/>
          </a:p>
        </p:txBody>
      </p:sp>
    </p:spTree>
    <p:extLst>
      <p:ext uri="{BB962C8B-B14F-4D97-AF65-F5344CB8AC3E}">
        <p14:creationId xmlns:p14="http://schemas.microsoft.com/office/powerpoint/2010/main" val="86815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C3877E-BC9D-0A4E-8F5A-D4192DEC07AE}" type="datetimeFigureOut">
              <a:rPr lang="en-GB" smtClean="0"/>
              <a:t>21/05/2018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C4911E-3A76-0E45-BAE2-8CBA5AF69A6E}" type="slidenum">
              <a:rPr lang="en-GB" smtClean="0"/>
              <a:t>‹#›</a:t>
            </a:fld>
            <a:endParaRPr lang="en-GB"/>
          </a:p>
        </p:txBody>
      </p:sp>
    </p:spTree>
    <p:extLst>
      <p:ext uri="{BB962C8B-B14F-4D97-AF65-F5344CB8AC3E}">
        <p14:creationId xmlns:p14="http://schemas.microsoft.com/office/powerpoint/2010/main" val="112816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C3877E-BC9D-0A4E-8F5A-D4192DEC07AE}" type="datetimeFigureOut">
              <a:rPr lang="en-GB" smtClean="0"/>
              <a:t>21/05/2018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C4911E-3A76-0E45-BAE2-8CBA5AF69A6E}" type="slidenum">
              <a:rPr lang="en-GB" smtClean="0"/>
              <a:t>‹#›</a:t>
            </a:fld>
            <a:endParaRPr lang="en-GB"/>
          </a:p>
        </p:txBody>
      </p:sp>
    </p:spTree>
    <p:extLst>
      <p:ext uri="{BB962C8B-B14F-4D97-AF65-F5344CB8AC3E}">
        <p14:creationId xmlns:p14="http://schemas.microsoft.com/office/powerpoint/2010/main" val="90095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3877E-BC9D-0A4E-8F5A-D4192DEC07AE}" type="datetimeFigureOut">
              <a:rPr lang="en-GB" smtClean="0"/>
              <a:t>21/05/2018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C4911E-3A76-0E45-BAE2-8CBA5AF69A6E}" type="slidenum">
              <a:rPr lang="en-GB" smtClean="0"/>
              <a:t>‹#›</a:t>
            </a:fld>
            <a:endParaRPr lang="en-GB"/>
          </a:p>
        </p:txBody>
      </p:sp>
    </p:spTree>
    <p:extLst>
      <p:ext uri="{BB962C8B-B14F-4D97-AF65-F5344CB8AC3E}">
        <p14:creationId xmlns:p14="http://schemas.microsoft.com/office/powerpoint/2010/main" val="51791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3877E-BC9D-0A4E-8F5A-D4192DEC07AE}"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C4911E-3A76-0E45-BAE2-8CBA5AF69A6E}" type="slidenum">
              <a:rPr lang="en-GB" smtClean="0"/>
              <a:t>‹#›</a:t>
            </a:fld>
            <a:endParaRPr lang="en-GB"/>
          </a:p>
        </p:txBody>
      </p:sp>
    </p:spTree>
    <p:extLst>
      <p:ext uri="{BB962C8B-B14F-4D97-AF65-F5344CB8AC3E}">
        <p14:creationId xmlns:p14="http://schemas.microsoft.com/office/powerpoint/2010/main" val="78566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3877E-BC9D-0A4E-8F5A-D4192DEC07AE}"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C4911E-3A76-0E45-BAE2-8CBA5AF69A6E}" type="slidenum">
              <a:rPr lang="en-GB" smtClean="0"/>
              <a:t>‹#›</a:t>
            </a:fld>
            <a:endParaRPr lang="en-GB"/>
          </a:p>
        </p:txBody>
      </p:sp>
    </p:spTree>
    <p:extLst>
      <p:ext uri="{BB962C8B-B14F-4D97-AF65-F5344CB8AC3E}">
        <p14:creationId xmlns:p14="http://schemas.microsoft.com/office/powerpoint/2010/main" val="18867637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3877E-BC9D-0A4E-8F5A-D4192DEC07AE}" type="datetimeFigureOut">
              <a:rPr lang="en-GB" smtClean="0"/>
              <a:t>21/05/2018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4911E-3A76-0E45-BAE2-8CBA5AF69A6E}" type="slidenum">
              <a:rPr lang="en-GB" smtClean="0"/>
              <a:t>‹#›</a:t>
            </a:fld>
            <a:endParaRPr lang="en-GB"/>
          </a:p>
        </p:txBody>
      </p:sp>
    </p:spTree>
    <p:extLst>
      <p:ext uri="{BB962C8B-B14F-4D97-AF65-F5344CB8AC3E}">
        <p14:creationId xmlns:p14="http://schemas.microsoft.com/office/powerpoint/2010/main" val="1495955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Country Presentation</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57875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1501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Outlines</a:t>
            </a:r>
            <a:endParaRPr lang="en-GB" dirty="0"/>
          </a:p>
        </p:txBody>
      </p:sp>
      <p:sp>
        <p:nvSpPr>
          <p:cNvPr id="3" name="Content Placeholder 2"/>
          <p:cNvSpPr>
            <a:spLocks noGrp="1"/>
          </p:cNvSpPr>
          <p:nvPr>
            <p:ph idx="1"/>
          </p:nvPr>
        </p:nvSpPr>
        <p:spPr/>
        <p:txBody>
          <a:bodyPr/>
          <a:lstStyle/>
          <a:p>
            <a:r>
              <a:rPr lang="en-GB" dirty="0" smtClean="0"/>
              <a:t>Lessons </a:t>
            </a:r>
            <a:r>
              <a:rPr lang="en-GB" dirty="0" smtClean="0"/>
              <a:t>Learned </a:t>
            </a:r>
          </a:p>
          <a:p>
            <a:r>
              <a:rPr lang="en-GB" dirty="0" smtClean="0"/>
              <a:t>CDT </a:t>
            </a:r>
            <a:r>
              <a:rPr lang="en-GB" dirty="0" smtClean="0"/>
              <a:t>System on </a:t>
            </a:r>
            <a:r>
              <a:rPr lang="en-GB" dirty="0" smtClean="0"/>
              <a:t>the Country</a:t>
            </a:r>
            <a:endParaRPr lang="en-GB" dirty="0"/>
          </a:p>
        </p:txBody>
      </p:sp>
    </p:spTree>
    <p:extLst>
      <p:ext uri="{BB962C8B-B14F-4D97-AF65-F5344CB8AC3E}">
        <p14:creationId xmlns:p14="http://schemas.microsoft.com/office/powerpoint/2010/main" val="83534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Lessons </a:t>
            </a:r>
            <a:r>
              <a:rPr lang="en-GB" dirty="0" smtClean="0"/>
              <a:t>Learned </a:t>
            </a:r>
            <a:br>
              <a:rPr lang="en-GB" dirty="0" smtClean="0"/>
            </a:br>
            <a:r>
              <a:rPr lang="en-GB" sz="2000" dirty="0" smtClean="0">
                <a:solidFill>
                  <a:schemeClr val="accent5">
                    <a:lumMod val="75000"/>
                  </a:schemeClr>
                </a:solidFill>
              </a:rPr>
              <a:t>(Please identify </a:t>
            </a:r>
            <a:r>
              <a:rPr lang="en-GB" sz="2000" smtClean="0">
                <a:solidFill>
                  <a:schemeClr val="accent5">
                    <a:lumMod val="75000"/>
                  </a:schemeClr>
                </a:solidFill>
              </a:rPr>
              <a:t>the </a:t>
            </a:r>
            <a:r>
              <a:rPr lang="en-GB" sz="2000" smtClean="0">
                <a:solidFill>
                  <a:schemeClr val="accent5">
                    <a:lumMod val="75000"/>
                  </a:schemeClr>
                </a:solidFill>
              </a:rPr>
              <a:t>lessons </a:t>
            </a:r>
            <a:r>
              <a:rPr lang="en-GB" sz="2000" dirty="0" smtClean="0">
                <a:solidFill>
                  <a:schemeClr val="accent5">
                    <a:lumMod val="75000"/>
                  </a:schemeClr>
                </a:solidFill>
              </a:rPr>
              <a:t>learned during the </a:t>
            </a:r>
            <a:r>
              <a:rPr lang="en-GB" sz="2000" smtClean="0">
                <a:solidFill>
                  <a:schemeClr val="accent5">
                    <a:lumMod val="75000"/>
                  </a:schemeClr>
                </a:solidFill>
              </a:rPr>
              <a:t>learning </a:t>
            </a:r>
            <a:r>
              <a:rPr lang="en-GB" sz="2000" smtClean="0">
                <a:solidFill>
                  <a:schemeClr val="accent5">
                    <a:lumMod val="75000"/>
                  </a:schemeClr>
                </a:solidFill>
              </a:rPr>
              <a:t>site visit)</a:t>
            </a:r>
            <a:endParaRPr lang="en-GB" sz="2000" dirty="0"/>
          </a:p>
        </p:txBody>
      </p:sp>
      <p:sp>
        <p:nvSpPr>
          <p:cNvPr id="3" name="Content Placeholder 2"/>
          <p:cNvSpPr>
            <a:spLocks noGrp="1"/>
          </p:cNvSpPr>
          <p:nvPr>
            <p:ph idx="1"/>
          </p:nvPr>
        </p:nvSpPr>
        <p:spPr/>
        <p:txBody>
          <a:bodyPr/>
          <a:lstStyle/>
          <a:p>
            <a:pPr lvl="0"/>
            <a:r>
              <a:rPr lang="en-GB" b="1" dirty="0" smtClean="0"/>
              <a:t>Site </a:t>
            </a:r>
            <a:r>
              <a:rPr lang="en-GB" b="1" dirty="0"/>
              <a:t>Visit </a:t>
            </a:r>
            <a:r>
              <a:rPr lang="en-GB" b="1" dirty="0" smtClean="0"/>
              <a:t>1 </a:t>
            </a:r>
            <a:r>
              <a:rPr lang="en-GB" b="1" dirty="0"/>
              <a:t>at Fishing Port Area, </a:t>
            </a:r>
            <a:r>
              <a:rPr lang="en-GB" b="1" dirty="0" err="1" smtClean="0"/>
              <a:t>Bitung</a:t>
            </a:r>
            <a:endParaRPr lang="en-US" dirty="0"/>
          </a:p>
        </p:txBody>
      </p:sp>
    </p:spTree>
    <p:extLst>
      <p:ext uri="{BB962C8B-B14F-4D97-AF65-F5344CB8AC3E}">
        <p14:creationId xmlns:p14="http://schemas.microsoft.com/office/powerpoint/2010/main" val="131601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b="1" dirty="0" smtClean="0"/>
              <a:t>Site Visit 2 at </a:t>
            </a:r>
            <a:r>
              <a:rPr lang="en-GB" b="1" dirty="0"/>
              <a:t>USAID Oceans Early Mover Companies</a:t>
            </a:r>
            <a:endParaRPr lang="en-GB" dirty="0"/>
          </a:p>
        </p:txBody>
      </p:sp>
      <p:sp>
        <p:nvSpPr>
          <p:cNvPr id="5" name="Title 1"/>
          <p:cNvSpPr>
            <a:spLocks noGrp="1"/>
          </p:cNvSpPr>
          <p:nvPr>
            <p:ph type="title"/>
          </p:nvPr>
        </p:nvSpPr>
        <p:spPr>
          <a:xfrm>
            <a:off x="838200" y="365125"/>
            <a:ext cx="10515600" cy="1325563"/>
          </a:xfrm>
        </p:spPr>
        <p:txBody>
          <a:bodyPr>
            <a:normAutofit/>
          </a:bodyPr>
          <a:lstStyle/>
          <a:p>
            <a:r>
              <a:rPr lang="en-GB" smtClean="0"/>
              <a:t>Lessons </a:t>
            </a:r>
            <a:r>
              <a:rPr lang="en-GB" dirty="0" smtClean="0"/>
              <a:t>Learned </a:t>
            </a:r>
            <a:br>
              <a:rPr lang="en-GB" dirty="0" smtClean="0"/>
            </a:br>
            <a:r>
              <a:rPr lang="en-GB" sz="2000" dirty="0" smtClean="0">
                <a:solidFill>
                  <a:schemeClr val="accent5">
                    <a:lumMod val="75000"/>
                  </a:schemeClr>
                </a:solidFill>
              </a:rPr>
              <a:t>(Please identify </a:t>
            </a:r>
            <a:r>
              <a:rPr lang="en-GB" sz="2000" smtClean="0">
                <a:solidFill>
                  <a:schemeClr val="accent5">
                    <a:lumMod val="75000"/>
                  </a:schemeClr>
                </a:solidFill>
              </a:rPr>
              <a:t>the </a:t>
            </a:r>
            <a:r>
              <a:rPr lang="en-GB" sz="2000" smtClean="0">
                <a:solidFill>
                  <a:schemeClr val="accent5">
                    <a:lumMod val="75000"/>
                  </a:schemeClr>
                </a:solidFill>
              </a:rPr>
              <a:t>lessons </a:t>
            </a:r>
            <a:r>
              <a:rPr lang="en-GB" sz="2000" dirty="0" smtClean="0">
                <a:solidFill>
                  <a:schemeClr val="accent5">
                    <a:lumMod val="75000"/>
                  </a:schemeClr>
                </a:solidFill>
              </a:rPr>
              <a:t>learned during the </a:t>
            </a:r>
            <a:r>
              <a:rPr lang="en-GB" sz="2000" smtClean="0">
                <a:solidFill>
                  <a:schemeClr val="accent5">
                    <a:lumMod val="75000"/>
                  </a:schemeClr>
                </a:solidFill>
              </a:rPr>
              <a:t>learning </a:t>
            </a:r>
            <a:r>
              <a:rPr lang="en-GB" sz="2000" smtClean="0">
                <a:solidFill>
                  <a:schemeClr val="accent5">
                    <a:lumMod val="75000"/>
                  </a:schemeClr>
                </a:solidFill>
              </a:rPr>
              <a:t>site visit)</a:t>
            </a:r>
            <a:endParaRPr lang="en-GB" sz="2000" dirty="0"/>
          </a:p>
        </p:txBody>
      </p:sp>
    </p:spTree>
    <p:extLst>
      <p:ext uri="{BB962C8B-B14F-4D97-AF65-F5344CB8AC3E}">
        <p14:creationId xmlns:p14="http://schemas.microsoft.com/office/powerpoint/2010/main" val="132706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b="1" dirty="0" smtClean="0"/>
              <a:t>Site Visit 2 at </a:t>
            </a:r>
            <a:r>
              <a:rPr lang="en-GB" b="1" dirty="0"/>
              <a:t>USAID Oceans Early Mover Companies</a:t>
            </a:r>
            <a:endParaRPr lang="en-GB" dirty="0"/>
          </a:p>
        </p:txBody>
      </p:sp>
      <p:sp>
        <p:nvSpPr>
          <p:cNvPr id="5" name="Title 1"/>
          <p:cNvSpPr>
            <a:spLocks noGrp="1"/>
          </p:cNvSpPr>
          <p:nvPr>
            <p:ph type="title"/>
          </p:nvPr>
        </p:nvSpPr>
        <p:spPr>
          <a:xfrm>
            <a:off x="838200" y="365125"/>
            <a:ext cx="10515600" cy="1325563"/>
          </a:xfrm>
        </p:spPr>
        <p:txBody>
          <a:bodyPr>
            <a:normAutofit/>
          </a:bodyPr>
          <a:lstStyle/>
          <a:p>
            <a:r>
              <a:rPr lang="en-GB" smtClean="0"/>
              <a:t>Lessons </a:t>
            </a:r>
            <a:r>
              <a:rPr lang="en-GB" dirty="0" smtClean="0"/>
              <a:t>Learned </a:t>
            </a:r>
            <a:br>
              <a:rPr lang="en-GB" dirty="0" smtClean="0"/>
            </a:br>
            <a:r>
              <a:rPr lang="en-GB" sz="2000" dirty="0" smtClean="0">
                <a:solidFill>
                  <a:schemeClr val="accent5">
                    <a:lumMod val="75000"/>
                  </a:schemeClr>
                </a:solidFill>
              </a:rPr>
              <a:t>(Please identify </a:t>
            </a:r>
            <a:r>
              <a:rPr lang="en-GB" sz="2000" smtClean="0">
                <a:solidFill>
                  <a:schemeClr val="accent5">
                    <a:lumMod val="75000"/>
                  </a:schemeClr>
                </a:solidFill>
              </a:rPr>
              <a:t>the </a:t>
            </a:r>
            <a:r>
              <a:rPr lang="en-GB" sz="2000" smtClean="0">
                <a:solidFill>
                  <a:schemeClr val="accent5">
                    <a:lumMod val="75000"/>
                  </a:schemeClr>
                </a:solidFill>
              </a:rPr>
              <a:t>lessons </a:t>
            </a:r>
            <a:r>
              <a:rPr lang="en-GB" sz="2000" dirty="0" smtClean="0">
                <a:solidFill>
                  <a:schemeClr val="accent5">
                    <a:lumMod val="75000"/>
                  </a:schemeClr>
                </a:solidFill>
              </a:rPr>
              <a:t>learned during the </a:t>
            </a:r>
            <a:r>
              <a:rPr lang="en-GB" sz="2000" smtClean="0">
                <a:solidFill>
                  <a:schemeClr val="accent5">
                    <a:lumMod val="75000"/>
                  </a:schemeClr>
                </a:solidFill>
              </a:rPr>
              <a:t>learning </a:t>
            </a:r>
            <a:r>
              <a:rPr lang="en-GB" sz="2000" smtClean="0">
                <a:solidFill>
                  <a:schemeClr val="accent5">
                    <a:lumMod val="75000"/>
                  </a:schemeClr>
                </a:solidFill>
              </a:rPr>
              <a:t>site visit)</a:t>
            </a:r>
            <a:endParaRPr lang="en-GB" sz="2000" dirty="0"/>
          </a:p>
        </p:txBody>
      </p:sp>
    </p:spTree>
    <p:extLst>
      <p:ext uri="{BB962C8B-B14F-4D97-AF65-F5344CB8AC3E}">
        <p14:creationId xmlns:p14="http://schemas.microsoft.com/office/powerpoint/2010/main" val="145862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0013"/>
            <a:ext cx="10515600" cy="1325563"/>
          </a:xfrm>
        </p:spPr>
        <p:txBody>
          <a:bodyPr>
            <a:noAutofit/>
          </a:bodyPr>
          <a:lstStyle/>
          <a:p>
            <a:r>
              <a:rPr lang="en-GB" sz="3200" dirty="0" smtClean="0"/>
              <a:t>CDT </a:t>
            </a:r>
            <a:r>
              <a:rPr lang="en-GB" sz="3200" dirty="0" smtClean="0"/>
              <a:t>System </a:t>
            </a:r>
            <a:r>
              <a:rPr lang="en-GB" sz="3200" dirty="0" smtClean="0"/>
              <a:t>in </a:t>
            </a:r>
            <a:r>
              <a:rPr lang="en-GB" sz="3200" dirty="0" smtClean="0">
                <a:solidFill>
                  <a:srgbClr val="0070C0"/>
                </a:solidFill>
              </a:rPr>
              <a:t>(Please fill with the name of your country)</a:t>
            </a:r>
            <a:r>
              <a:rPr lang="en-GB" sz="3200" dirty="0" smtClean="0"/>
              <a:t/>
            </a:r>
            <a:br>
              <a:rPr lang="en-GB" sz="3200" dirty="0" smtClean="0"/>
            </a:br>
            <a:r>
              <a:rPr lang="en-GB" sz="1200" dirty="0" smtClean="0">
                <a:solidFill>
                  <a:schemeClr val="accent5">
                    <a:lumMod val="75000"/>
                  </a:schemeClr>
                </a:solidFill>
              </a:rPr>
              <a:t>(</a:t>
            </a:r>
            <a:r>
              <a:rPr lang="en-GB" sz="1400" dirty="0" smtClean="0">
                <a:solidFill>
                  <a:schemeClr val="accent5">
                    <a:lumMod val="75000"/>
                  </a:schemeClr>
                </a:solidFill>
              </a:rPr>
              <a:t>Please identify the </a:t>
            </a:r>
            <a:r>
              <a:rPr lang="en-GB" sz="1400" dirty="0" smtClean="0">
                <a:solidFill>
                  <a:schemeClr val="accent5">
                    <a:lumMod val="75000"/>
                  </a:schemeClr>
                </a:solidFill>
              </a:rPr>
              <a:t>stakeholders which </a:t>
            </a:r>
            <a:r>
              <a:rPr lang="en-GB" sz="1400" dirty="0" smtClean="0">
                <a:solidFill>
                  <a:schemeClr val="accent5">
                    <a:lumMod val="75000"/>
                  </a:schemeClr>
                </a:solidFill>
              </a:rPr>
              <a:t>may include on the development of CDT System </a:t>
            </a:r>
            <a:r>
              <a:rPr lang="en-GB" sz="1400" dirty="0" smtClean="0">
                <a:solidFill>
                  <a:schemeClr val="accent5">
                    <a:lumMod val="75000"/>
                  </a:schemeClr>
                </a:solidFill>
              </a:rPr>
              <a:t>in </a:t>
            </a:r>
            <a:r>
              <a:rPr lang="en-GB" sz="1400" dirty="0" smtClean="0">
                <a:solidFill>
                  <a:schemeClr val="accent5">
                    <a:lumMod val="75000"/>
                  </a:schemeClr>
                </a:solidFill>
              </a:rPr>
              <a:t>your </a:t>
            </a:r>
            <a:r>
              <a:rPr lang="en-GB" sz="1400" dirty="0" smtClean="0">
                <a:solidFill>
                  <a:schemeClr val="accent5">
                    <a:lumMod val="75000"/>
                  </a:schemeClr>
                </a:solidFill>
              </a:rPr>
              <a:t>country. The stakeholders may come from public and private sectors.)</a:t>
            </a:r>
            <a:endParaRPr lang="en-GB" sz="1400" dirty="0">
              <a:solidFill>
                <a:schemeClr val="accent5">
                  <a:lumMod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917125297"/>
              </p:ext>
            </p:extLst>
          </p:nvPr>
        </p:nvGraphicFramePr>
        <p:xfrm>
          <a:off x="838200" y="2040464"/>
          <a:ext cx="5122333" cy="4043565"/>
        </p:xfrm>
        <a:graphic>
          <a:graphicData uri="http://schemas.openxmlformats.org/drawingml/2006/table">
            <a:tbl>
              <a:tblPr firstRow="1" bandRow="1">
                <a:tableStyleId>{93296810-A885-4BE3-A3E7-6D5BEEA58F35}</a:tableStyleId>
              </a:tblPr>
              <a:tblGrid>
                <a:gridCol w="5122333"/>
              </a:tblGrid>
              <a:tr h="482603">
                <a:tc>
                  <a:txBody>
                    <a:bodyPr/>
                    <a:lstStyle/>
                    <a:p>
                      <a:pPr algn="ctr"/>
                      <a:r>
                        <a:rPr lang="en-GB" sz="2000" dirty="0" smtClean="0"/>
                        <a:t>At Sea Capture</a:t>
                      </a:r>
                      <a:endParaRPr lang="en-GB" sz="2000" dirty="0"/>
                    </a:p>
                  </a:txBody>
                  <a:tcPr/>
                </a:tc>
              </a:tr>
              <a:tr h="3560962">
                <a:tc>
                  <a:txBody>
                    <a:bodyPr/>
                    <a:lstStyle/>
                    <a:p>
                      <a:endParaRPr lang="en-GB" sz="20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34732160"/>
              </p:ext>
            </p:extLst>
          </p:nvPr>
        </p:nvGraphicFramePr>
        <p:xfrm>
          <a:off x="6231467" y="2040464"/>
          <a:ext cx="5122333" cy="4043565"/>
        </p:xfrm>
        <a:graphic>
          <a:graphicData uri="http://schemas.openxmlformats.org/drawingml/2006/table">
            <a:tbl>
              <a:tblPr firstRow="1" bandRow="1">
                <a:tableStyleId>{93296810-A885-4BE3-A3E7-6D5BEEA58F35}</a:tableStyleId>
              </a:tblPr>
              <a:tblGrid>
                <a:gridCol w="5122333"/>
              </a:tblGrid>
              <a:tr h="482603">
                <a:tc>
                  <a:txBody>
                    <a:bodyPr/>
                    <a:lstStyle/>
                    <a:p>
                      <a:pPr algn="ctr"/>
                      <a:r>
                        <a:rPr lang="en-GB" sz="2000" dirty="0" smtClean="0"/>
                        <a:t>Landing</a:t>
                      </a:r>
                      <a:endParaRPr lang="en-GB" sz="2000" dirty="0"/>
                    </a:p>
                  </a:txBody>
                  <a:tcPr/>
                </a:tc>
              </a:tr>
              <a:tr h="3560962">
                <a:tc>
                  <a:txBody>
                    <a:bodyPr/>
                    <a:lstStyle/>
                    <a:p>
                      <a:endParaRPr lang="en-GB" sz="2000" dirty="0"/>
                    </a:p>
                  </a:txBody>
                  <a:tcPr/>
                </a:tc>
              </a:tr>
            </a:tbl>
          </a:graphicData>
        </a:graphic>
      </p:graphicFrame>
      <p:pic>
        <p:nvPicPr>
          <p:cNvPr id="10" name="Picture 9"/>
          <p:cNvPicPr>
            <a:picLocks noChangeAspect="1"/>
          </p:cNvPicPr>
          <p:nvPr/>
        </p:nvPicPr>
        <p:blipFill>
          <a:blip r:embed="rId2"/>
          <a:stretch>
            <a:fillRect/>
          </a:stretch>
        </p:blipFill>
        <p:spPr>
          <a:xfrm>
            <a:off x="567266" y="1690688"/>
            <a:ext cx="1236134" cy="1236134"/>
          </a:xfrm>
          <a:prstGeom prst="rect">
            <a:avLst/>
          </a:prstGeom>
        </p:spPr>
      </p:pic>
      <p:pic>
        <p:nvPicPr>
          <p:cNvPr id="11" name="Picture 10"/>
          <p:cNvPicPr>
            <a:picLocks noChangeAspect="1"/>
          </p:cNvPicPr>
          <p:nvPr/>
        </p:nvPicPr>
        <p:blipFill>
          <a:blip r:embed="rId3"/>
          <a:stretch>
            <a:fillRect/>
          </a:stretch>
        </p:blipFill>
        <p:spPr>
          <a:xfrm>
            <a:off x="6096000" y="1691366"/>
            <a:ext cx="1286934" cy="1235456"/>
          </a:xfrm>
          <a:prstGeom prst="rect">
            <a:avLst/>
          </a:prstGeom>
        </p:spPr>
      </p:pic>
    </p:spTree>
    <p:extLst>
      <p:ext uri="{BB962C8B-B14F-4D97-AF65-F5344CB8AC3E}">
        <p14:creationId xmlns:p14="http://schemas.microsoft.com/office/powerpoint/2010/main" val="62163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7633402"/>
              </p:ext>
            </p:extLst>
          </p:nvPr>
        </p:nvGraphicFramePr>
        <p:xfrm>
          <a:off x="838200" y="2040464"/>
          <a:ext cx="5122333" cy="4043565"/>
        </p:xfrm>
        <a:graphic>
          <a:graphicData uri="http://schemas.openxmlformats.org/drawingml/2006/table">
            <a:tbl>
              <a:tblPr firstRow="1" bandRow="1">
                <a:tableStyleId>{93296810-A885-4BE3-A3E7-6D5BEEA58F35}</a:tableStyleId>
              </a:tblPr>
              <a:tblGrid>
                <a:gridCol w="5122333"/>
              </a:tblGrid>
              <a:tr h="482603">
                <a:tc>
                  <a:txBody>
                    <a:bodyPr/>
                    <a:lstStyle/>
                    <a:p>
                      <a:pPr algn="ctr"/>
                      <a:r>
                        <a:rPr lang="en-GB" sz="2000" dirty="0" smtClean="0"/>
                        <a:t>On Land Transport</a:t>
                      </a:r>
                      <a:endParaRPr lang="en-GB" sz="2000" dirty="0"/>
                    </a:p>
                  </a:txBody>
                  <a:tcPr/>
                </a:tc>
              </a:tr>
              <a:tr h="3560962">
                <a:tc>
                  <a:txBody>
                    <a:bodyPr/>
                    <a:lstStyle/>
                    <a:p>
                      <a:endParaRPr lang="en-GB" sz="20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44395196"/>
              </p:ext>
            </p:extLst>
          </p:nvPr>
        </p:nvGraphicFramePr>
        <p:xfrm>
          <a:off x="6231467" y="2040464"/>
          <a:ext cx="5122333" cy="4043565"/>
        </p:xfrm>
        <a:graphic>
          <a:graphicData uri="http://schemas.openxmlformats.org/drawingml/2006/table">
            <a:tbl>
              <a:tblPr firstRow="1" bandRow="1">
                <a:tableStyleId>{93296810-A885-4BE3-A3E7-6D5BEEA58F35}</a:tableStyleId>
              </a:tblPr>
              <a:tblGrid>
                <a:gridCol w="5122333"/>
              </a:tblGrid>
              <a:tr h="482603">
                <a:tc>
                  <a:txBody>
                    <a:bodyPr/>
                    <a:lstStyle/>
                    <a:p>
                      <a:pPr algn="ctr"/>
                      <a:r>
                        <a:rPr lang="en-GB" sz="2000" dirty="0" smtClean="0"/>
                        <a:t>Processing</a:t>
                      </a:r>
                      <a:endParaRPr lang="en-GB" sz="2000" dirty="0"/>
                    </a:p>
                  </a:txBody>
                  <a:tcPr/>
                </a:tc>
              </a:tr>
              <a:tr h="3560962">
                <a:tc>
                  <a:txBody>
                    <a:bodyPr/>
                    <a:lstStyle/>
                    <a:p>
                      <a:endParaRPr lang="en-GB" sz="2000" dirty="0"/>
                    </a:p>
                  </a:txBody>
                  <a:tcPr/>
                </a:tc>
              </a:tr>
            </a:tbl>
          </a:graphicData>
        </a:graphic>
      </p:graphicFrame>
      <p:pic>
        <p:nvPicPr>
          <p:cNvPr id="3" name="Picture 2"/>
          <p:cNvPicPr>
            <a:picLocks noChangeAspect="1"/>
          </p:cNvPicPr>
          <p:nvPr/>
        </p:nvPicPr>
        <p:blipFill>
          <a:blip r:embed="rId2"/>
          <a:stretch>
            <a:fillRect/>
          </a:stretch>
        </p:blipFill>
        <p:spPr>
          <a:xfrm flipH="1">
            <a:off x="393699" y="1481667"/>
            <a:ext cx="1871134" cy="1871134"/>
          </a:xfrm>
          <a:prstGeom prst="rect">
            <a:avLst/>
          </a:prstGeom>
        </p:spPr>
      </p:pic>
      <p:pic>
        <p:nvPicPr>
          <p:cNvPr id="4" name="Picture 3"/>
          <p:cNvPicPr>
            <a:picLocks noChangeAspect="1"/>
          </p:cNvPicPr>
          <p:nvPr/>
        </p:nvPicPr>
        <p:blipFill>
          <a:blip r:embed="rId3"/>
          <a:stretch>
            <a:fillRect/>
          </a:stretch>
        </p:blipFill>
        <p:spPr>
          <a:xfrm>
            <a:off x="6231467" y="1481667"/>
            <a:ext cx="1519766" cy="1519766"/>
          </a:xfrm>
          <a:prstGeom prst="rect">
            <a:avLst/>
          </a:prstGeom>
        </p:spPr>
      </p:pic>
      <p:sp>
        <p:nvSpPr>
          <p:cNvPr id="11" name="Title 1"/>
          <p:cNvSpPr>
            <a:spLocks noGrp="1"/>
          </p:cNvSpPr>
          <p:nvPr>
            <p:ph type="title"/>
          </p:nvPr>
        </p:nvSpPr>
        <p:spPr>
          <a:xfrm>
            <a:off x="838200" y="540013"/>
            <a:ext cx="10515600" cy="1325563"/>
          </a:xfrm>
        </p:spPr>
        <p:txBody>
          <a:bodyPr>
            <a:noAutofit/>
          </a:bodyPr>
          <a:lstStyle/>
          <a:p>
            <a:r>
              <a:rPr lang="en-GB" sz="3200" dirty="0" smtClean="0"/>
              <a:t>CDT </a:t>
            </a:r>
            <a:r>
              <a:rPr lang="en-GB" sz="3200" dirty="0" smtClean="0"/>
              <a:t>System </a:t>
            </a:r>
            <a:r>
              <a:rPr lang="en-GB" sz="3200" dirty="0" smtClean="0"/>
              <a:t>in </a:t>
            </a:r>
            <a:r>
              <a:rPr lang="en-GB" sz="3200" dirty="0" smtClean="0">
                <a:solidFill>
                  <a:srgbClr val="0070C0"/>
                </a:solidFill>
              </a:rPr>
              <a:t>(Please fill with the name of your country)</a:t>
            </a:r>
            <a:r>
              <a:rPr lang="en-GB" sz="3200" dirty="0" smtClean="0"/>
              <a:t/>
            </a:r>
            <a:br>
              <a:rPr lang="en-GB" sz="3200" dirty="0" smtClean="0"/>
            </a:br>
            <a:r>
              <a:rPr lang="en-GB" sz="1200" dirty="0" smtClean="0">
                <a:solidFill>
                  <a:schemeClr val="accent5">
                    <a:lumMod val="75000"/>
                  </a:schemeClr>
                </a:solidFill>
              </a:rPr>
              <a:t>(</a:t>
            </a:r>
            <a:r>
              <a:rPr lang="en-GB" sz="1400" dirty="0" smtClean="0">
                <a:solidFill>
                  <a:schemeClr val="accent5">
                    <a:lumMod val="75000"/>
                  </a:schemeClr>
                </a:solidFill>
              </a:rPr>
              <a:t>Please identify the </a:t>
            </a:r>
            <a:r>
              <a:rPr lang="en-GB" sz="1400" dirty="0" smtClean="0">
                <a:solidFill>
                  <a:schemeClr val="accent5">
                    <a:lumMod val="75000"/>
                  </a:schemeClr>
                </a:solidFill>
              </a:rPr>
              <a:t>stakeholders which </a:t>
            </a:r>
            <a:r>
              <a:rPr lang="en-GB" sz="1400" dirty="0" smtClean="0">
                <a:solidFill>
                  <a:schemeClr val="accent5">
                    <a:lumMod val="75000"/>
                  </a:schemeClr>
                </a:solidFill>
              </a:rPr>
              <a:t>may include on the development of CDT System </a:t>
            </a:r>
            <a:r>
              <a:rPr lang="en-GB" sz="1400" dirty="0" smtClean="0">
                <a:solidFill>
                  <a:schemeClr val="accent5">
                    <a:lumMod val="75000"/>
                  </a:schemeClr>
                </a:solidFill>
              </a:rPr>
              <a:t>in </a:t>
            </a:r>
            <a:r>
              <a:rPr lang="en-GB" sz="1400" dirty="0" smtClean="0">
                <a:solidFill>
                  <a:schemeClr val="accent5">
                    <a:lumMod val="75000"/>
                  </a:schemeClr>
                </a:solidFill>
              </a:rPr>
              <a:t>your </a:t>
            </a:r>
            <a:r>
              <a:rPr lang="en-GB" sz="1400" dirty="0" smtClean="0">
                <a:solidFill>
                  <a:schemeClr val="accent5">
                    <a:lumMod val="75000"/>
                  </a:schemeClr>
                </a:solidFill>
              </a:rPr>
              <a:t>country. The stakeholders may come from public and private sectors.)</a:t>
            </a:r>
            <a:endParaRPr lang="en-GB" sz="1400" dirty="0">
              <a:solidFill>
                <a:schemeClr val="accent5">
                  <a:lumMod val="75000"/>
                </a:schemeClr>
              </a:solidFill>
            </a:endParaRPr>
          </a:p>
        </p:txBody>
      </p:sp>
    </p:spTree>
    <p:extLst>
      <p:ext uri="{BB962C8B-B14F-4D97-AF65-F5344CB8AC3E}">
        <p14:creationId xmlns:p14="http://schemas.microsoft.com/office/powerpoint/2010/main" val="814371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86516640"/>
              </p:ext>
            </p:extLst>
          </p:nvPr>
        </p:nvGraphicFramePr>
        <p:xfrm>
          <a:off x="838200" y="2040464"/>
          <a:ext cx="5122333" cy="4043565"/>
        </p:xfrm>
        <a:graphic>
          <a:graphicData uri="http://schemas.openxmlformats.org/drawingml/2006/table">
            <a:tbl>
              <a:tblPr firstRow="1" bandRow="1">
                <a:tableStyleId>{93296810-A885-4BE3-A3E7-6D5BEEA58F35}</a:tableStyleId>
              </a:tblPr>
              <a:tblGrid>
                <a:gridCol w="5122333"/>
              </a:tblGrid>
              <a:tr h="482603">
                <a:tc>
                  <a:txBody>
                    <a:bodyPr/>
                    <a:lstStyle/>
                    <a:p>
                      <a:pPr algn="ctr"/>
                      <a:r>
                        <a:rPr lang="en-GB" sz="2000" dirty="0" smtClean="0"/>
                        <a:t>Exporting</a:t>
                      </a:r>
                      <a:endParaRPr lang="en-GB" sz="2000" dirty="0"/>
                    </a:p>
                  </a:txBody>
                  <a:tcPr/>
                </a:tc>
              </a:tr>
              <a:tr h="3560962">
                <a:tc>
                  <a:txBody>
                    <a:bodyPr/>
                    <a:lstStyle/>
                    <a:p>
                      <a:endParaRPr lang="en-GB" sz="20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11413640"/>
              </p:ext>
            </p:extLst>
          </p:nvPr>
        </p:nvGraphicFramePr>
        <p:xfrm>
          <a:off x="6231467" y="2040464"/>
          <a:ext cx="5122333" cy="4043565"/>
        </p:xfrm>
        <a:graphic>
          <a:graphicData uri="http://schemas.openxmlformats.org/drawingml/2006/table">
            <a:tbl>
              <a:tblPr firstRow="1" bandRow="1">
                <a:tableStyleId>{93296810-A885-4BE3-A3E7-6D5BEEA58F35}</a:tableStyleId>
              </a:tblPr>
              <a:tblGrid>
                <a:gridCol w="5122333"/>
              </a:tblGrid>
              <a:tr h="482603">
                <a:tc>
                  <a:txBody>
                    <a:bodyPr/>
                    <a:lstStyle/>
                    <a:p>
                      <a:pPr algn="ctr"/>
                      <a:r>
                        <a:rPr lang="en-GB" sz="2000" dirty="0" smtClean="0"/>
                        <a:t>2</a:t>
                      </a:r>
                      <a:r>
                        <a:rPr lang="en-GB" sz="2000" baseline="30000" dirty="0" smtClean="0"/>
                        <a:t>nd</a:t>
                      </a:r>
                      <a:r>
                        <a:rPr lang="en-GB" sz="2000" dirty="0" smtClean="0"/>
                        <a:t> Processor</a:t>
                      </a:r>
                      <a:endParaRPr lang="en-GB" sz="2000" dirty="0"/>
                    </a:p>
                  </a:txBody>
                  <a:tcPr/>
                </a:tc>
              </a:tr>
              <a:tr h="3560962">
                <a:tc>
                  <a:txBody>
                    <a:bodyPr/>
                    <a:lstStyle/>
                    <a:p>
                      <a:endParaRPr lang="en-GB" sz="2000" dirty="0"/>
                    </a:p>
                  </a:txBody>
                  <a:tcPr/>
                </a:tc>
              </a:tr>
            </a:tbl>
          </a:graphicData>
        </a:graphic>
      </p:graphicFrame>
      <p:pic>
        <p:nvPicPr>
          <p:cNvPr id="5" name="Picture 4"/>
          <p:cNvPicPr>
            <a:picLocks noChangeAspect="1"/>
          </p:cNvPicPr>
          <p:nvPr/>
        </p:nvPicPr>
        <p:blipFill>
          <a:blip r:embed="rId2"/>
          <a:stretch>
            <a:fillRect/>
          </a:stretch>
        </p:blipFill>
        <p:spPr>
          <a:xfrm>
            <a:off x="567266" y="1690688"/>
            <a:ext cx="1363134" cy="1363134"/>
          </a:xfrm>
          <a:prstGeom prst="rect">
            <a:avLst/>
          </a:prstGeom>
        </p:spPr>
      </p:pic>
      <p:pic>
        <p:nvPicPr>
          <p:cNvPr id="10" name="Picture 9"/>
          <p:cNvPicPr>
            <a:picLocks noChangeAspect="1"/>
          </p:cNvPicPr>
          <p:nvPr/>
        </p:nvPicPr>
        <p:blipFill>
          <a:blip r:embed="rId3"/>
          <a:stretch>
            <a:fillRect/>
          </a:stretch>
        </p:blipFill>
        <p:spPr>
          <a:xfrm>
            <a:off x="6231467" y="1481667"/>
            <a:ext cx="1519766" cy="1519766"/>
          </a:xfrm>
          <a:prstGeom prst="rect">
            <a:avLst/>
          </a:prstGeom>
        </p:spPr>
      </p:pic>
      <p:sp>
        <p:nvSpPr>
          <p:cNvPr id="12" name="Title 1"/>
          <p:cNvSpPr>
            <a:spLocks noGrp="1"/>
          </p:cNvSpPr>
          <p:nvPr>
            <p:ph type="title"/>
          </p:nvPr>
        </p:nvSpPr>
        <p:spPr>
          <a:xfrm>
            <a:off x="838200" y="540013"/>
            <a:ext cx="10515600" cy="1325563"/>
          </a:xfrm>
        </p:spPr>
        <p:txBody>
          <a:bodyPr>
            <a:noAutofit/>
          </a:bodyPr>
          <a:lstStyle/>
          <a:p>
            <a:r>
              <a:rPr lang="en-GB" sz="3200" dirty="0" smtClean="0"/>
              <a:t>CDT </a:t>
            </a:r>
            <a:r>
              <a:rPr lang="en-GB" sz="3200" dirty="0" smtClean="0"/>
              <a:t>System </a:t>
            </a:r>
            <a:r>
              <a:rPr lang="en-GB" sz="3200" dirty="0" smtClean="0"/>
              <a:t>in </a:t>
            </a:r>
            <a:r>
              <a:rPr lang="en-GB" sz="3200" dirty="0" smtClean="0">
                <a:solidFill>
                  <a:srgbClr val="0070C0"/>
                </a:solidFill>
              </a:rPr>
              <a:t>(Please fill with the name of your country)</a:t>
            </a:r>
            <a:r>
              <a:rPr lang="en-GB" sz="3200" dirty="0" smtClean="0"/>
              <a:t/>
            </a:r>
            <a:br>
              <a:rPr lang="en-GB" sz="3200" dirty="0" smtClean="0"/>
            </a:br>
            <a:r>
              <a:rPr lang="en-GB" sz="1200" dirty="0" smtClean="0">
                <a:solidFill>
                  <a:schemeClr val="accent5">
                    <a:lumMod val="75000"/>
                  </a:schemeClr>
                </a:solidFill>
              </a:rPr>
              <a:t>(</a:t>
            </a:r>
            <a:r>
              <a:rPr lang="en-GB" sz="1400" dirty="0" smtClean="0">
                <a:solidFill>
                  <a:schemeClr val="accent5">
                    <a:lumMod val="75000"/>
                  </a:schemeClr>
                </a:solidFill>
              </a:rPr>
              <a:t>Please identify the </a:t>
            </a:r>
            <a:r>
              <a:rPr lang="en-GB" sz="1400" dirty="0" smtClean="0">
                <a:solidFill>
                  <a:schemeClr val="accent5">
                    <a:lumMod val="75000"/>
                  </a:schemeClr>
                </a:solidFill>
              </a:rPr>
              <a:t>stakeholders which </a:t>
            </a:r>
            <a:r>
              <a:rPr lang="en-GB" sz="1400" dirty="0" smtClean="0">
                <a:solidFill>
                  <a:schemeClr val="accent5">
                    <a:lumMod val="75000"/>
                  </a:schemeClr>
                </a:solidFill>
              </a:rPr>
              <a:t>may include on the development of CDT System </a:t>
            </a:r>
            <a:r>
              <a:rPr lang="en-GB" sz="1400" dirty="0" smtClean="0">
                <a:solidFill>
                  <a:schemeClr val="accent5">
                    <a:lumMod val="75000"/>
                  </a:schemeClr>
                </a:solidFill>
              </a:rPr>
              <a:t>in </a:t>
            </a:r>
            <a:r>
              <a:rPr lang="en-GB" sz="1400" dirty="0" smtClean="0">
                <a:solidFill>
                  <a:schemeClr val="accent5">
                    <a:lumMod val="75000"/>
                  </a:schemeClr>
                </a:solidFill>
              </a:rPr>
              <a:t>your </a:t>
            </a:r>
            <a:r>
              <a:rPr lang="en-GB" sz="1400" dirty="0" smtClean="0">
                <a:solidFill>
                  <a:schemeClr val="accent5">
                    <a:lumMod val="75000"/>
                  </a:schemeClr>
                </a:solidFill>
              </a:rPr>
              <a:t>country. The stakeholders may come from public and private sectors.)</a:t>
            </a:r>
            <a:endParaRPr lang="en-GB" sz="1400" dirty="0">
              <a:solidFill>
                <a:schemeClr val="accent5">
                  <a:lumMod val="75000"/>
                </a:schemeClr>
              </a:solidFill>
            </a:endParaRPr>
          </a:p>
        </p:txBody>
      </p:sp>
    </p:spTree>
    <p:extLst>
      <p:ext uri="{BB962C8B-B14F-4D97-AF65-F5344CB8AC3E}">
        <p14:creationId xmlns:p14="http://schemas.microsoft.com/office/powerpoint/2010/main" val="43293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700867608"/>
              </p:ext>
            </p:extLst>
          </p:nvPr>
        </p:nvGraphicFramePr>
        <p:xfrm>
          <a:off x="838200" y="2040464"/>
          <a:ext cx="5122333" cy="4043565"/>
        </p:xfrm>
        <a:graphic>
          <a:graphicData uri="http://schemas.openxmlformats.org/drawingml/2006/table">
            <a:tbl>
              <a:tblPr firstRow="1" bandRow="1">
                <a:tableStyleId>{93296810-A885-4BE3-A3E7-6D5BEEA58F35}</a:tableStyleId>
              </a:tblPr>
              <a:tblGrid>
                <a:gridCol w="5122333"/>
              </a:tblGrid>
              <a:tr h="482603">
                <a:tc>
                  <a:txBody>
                    <a:bodyPr/>
                    <a:lstStyle/>
                    <a:p>
                      <a:pPr algn="ctr"/>
                      <a:r>
                        <a:rPr lang="en-GB" sz="2000" dirty="0" smtClean="0"/>
                        <a:t>Import</a:t>
                      </a:r>
                      <a:endParaRPr lang="en-GB" sz="2000" dirty="0"/>
                    </a:p>
                  </a:txBody>
                  <a:tcPr/>
                </a:tc>
              </a:tr>
              <a:tr h="3560962">
                <a:tc>
                  <a:txBody>
                    <a:bodyPr/>
                    <a:lstStyle/>
                    <a:p>
                      <a:endParaRPr lang="en-GB" sz="2000" dirty="0"/>
                    </a:p>
                  </a:txBody>
                  <a:tcPr/>
                </a:tc>
              </a:tr>
            </a:tbl>
          </a:graphicData>
        </a:graphic>
      </p:graphicFrame>
      <p:pic>
        <p:nvPicPr>
          <p:cNvPr id="3" name="Picture 2"/>
          <p:cNvPicPr>
            <a:picLocks noChangeAspect="1"/>
          </p:cNvPicPr>
          <p:nvPr/>
        </p:nvPicPr>
        <p:blipFill>
          <a:blip r:embed="rId2"/>
          <a:stretch>
            <a:fillRect/>
          </a:stretch>
        </p:blipFill>
        <p:spPr>
          <a:xfrm>
            <a:off x="541866" y="1563687"/>
            <a:ext cx="1518356" cy="1501248"/>
          </a:xfrm>
          <a:prstGeom prst="rect">
            <a:avLst/>
          </a:prstGeom>
        </p:spPr>
      </p:pic>
      <p:sp>
        <p:nvSpPr>
          <p:cNvPr id="9" name="Title 1"/>
          <p:cNvSpPr>
            <a:spLocks noGrp="1"/>
          </p:cNvSpPr>
          <p:nvPr>
            <p:ph type="title"/>
          </p:nvPr>
        </p:nvSpPr>
        <p:spPr>
          <a:xfrm>
            <a:off x="838200" y="540013"/>
            <a:ext cx="10515600" cy="1325563"/>
          </a:xfrm>
        </p:spPr>
        <p:txBody>
          <a:bodyPr>
            <a:noAutofit/>
          </a:bodyPr>
          <a:lstStyle/>
          <a:p>
            <a:r>
              <a:rPr lang="en-GB" sz="3200" dirty="0" smtClean="0"/>
              <a:t>CDT </a:t>
            </a:r>
            <a:r>
              <a:rPr lang="en-GB" sz="3200" dirty="0" smtClean="0"/>
              <a:t>System </a:t>
            </a:r>
            <a:r>
              <a:rPr lang="en-GB" sz="3200" dirty="0" smtClean="0"/>
              <a:t>in </a:t>
            </a:r>
            <a:r>
              <a:rPr lang="en-GB" sz="3200" dirty="0" smtClean="0">
                <a:solidFill>
                  <a:srgbClr val="0070C0"/>
                </a:solidFill>
              </a:rPr>
              <a:t>(Please fill with the name of your country)</a:t>
            </a:r>
            <a:r>
              <a:rPr lang="en-GB" sz="3200" dirty="0" smtClean="0"/>
              <a:t/>
            </a:r>
            <a:br>
              <a:rPr lang="en-GB" sz="3200" dirty="0" smtClean="0"/>
            </a:br>
            <a:r>
              <a:rPr lang="en-GB" sz="1200" dirty="0" smtClean="0">
                <a:solidFill>
                  <a:schemeClr val="accent5">
                    <a:lumMod val="75000"/>
                  </a:schemeClr>
                </a:solidFill>
              </a:rPr>
              <a:t>(</a:t>
            </a:r>
            <a:r>
              <a:rPr lang="en-GB" sz="1400" dirty="0" smtClean="0">
                <a:solidFill>
                  <a:schemeClr val="accent5">
                    <a:lumMod val="75000"/>
                  </a:schemeClr>
                </a:solidFill>
              </a:rPr>
              <a:t>Please identify the </a:t>
            </a:r>
            <a:r>
              <a:rPr lang="en-GB" sz="1400" dirty="0" smtClean="0">
                <a:solidFill>
                  <a:schemeClr val="accent5">
                    <a:lumMod val="75000"/>
                  </a:schemeClr>
                </a:solidFill>
              </a:rPr>
              <a:t>stakeholders which </a:t>
            </a:r>
            <a:r>
              <a:rPr lang="en-GB" sz="1400" dirty="0" smtClean="0">
                <a:solidFill>
                  <a:schemeClr val="accent5">
                    <a:lumMod val="75000"/>
                  </a:schemeClr>
                </a:solidFill>
              </a:rPr>
              <a:t>may include on the development of CDT System </a:t>
            </a:r>
            <a:r>
              <a:rPr lang="en-GB" sz="1400" dirty="0" smtClean="0">
                <a:solidFill>
                  <a:schemeClr val="accent5">
                    <a:lumMod val="75000"/>
                  </a:schemeClr>
                </a:solidFill>
              </a:rPr>
              <a:t>in </a:t>
            </a:r>
            <a:r>
              <a:rPr lang="en-GB" sz="1400" dirty="0" smtClean="0">
                <a:solidFill>
                  <a:schemeClr val="accent5">
                    <a:lumMod val="75000"/>
                  </a:schemeClr>
                </a:solidFill>
              </a:rPr>
              <a:t>your </a:t>
            </a:r>
            <a:r>
              <a:rPr lang="en-GB" sz="1400" dirty="0" smtClean="0">
                <a:solidFill>
                  <a:schemeClr val="accent5">
                    <a:lumMod val="75000"/>
                  </a:schemeClr>
                </a:solidFill>
              </a:rPr>
              <a:t>country. The stakeholders may come from public and private sectors.)</a:t>
            </a:r>
            <a:endParaRPr lang="en-GB" sz="1400" dirty="0">
              <a:solidFill>
                <a:schemeClr val="accent5">
                  <a:lumMod val="75000"/>
                </a:schemeClr>
              </a:solidFill>
            </a:endParaRPr>
          </a:p>
        </p:txBody>
      </p:sp>
    </p:spTree>
    <p:extLst>
      <p:ext uri="{BB962C8B-B14F-4D97-AF65-F5344CB8AC3E}">
        <p14:creationId xmlns:p14="http://schemas.microsoft.com/office/powerpoint/2010/main" val="952986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TotalTime>
  <Words>107</Words>
  <Application>Microsoft Macintosh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Arial</vt:lpstr>
      <vt:lpstr>Office Theme</vt:lpstr>
      <vt:lpstr>Country Presentation</vt:lpstr>
      <vt:lpstr>Outlines</vt:lpstr>
      <vt:lpstr>Lessons Learned  (Please identify the lessons learned during the learning site visit)</vt:lpstr>
      <vt:lpstr>Lessons Learned  (Please identify the lessons learned during the learning site visit)</vt:lpstr>
      <vt:lpstr>Lessons Learned  (Please identify the lessons learned during the learning site visit)</vt:lpstr>
      <vt:lpstr>CDT System in (Please fill with the name of your country) (Please identify the stakeholders which may include on the development of CDT System in your country. The stakeholders may come from public and private sectors.)</vt:lpstr>
      <vt:lpstr>CDT System in (Please fill with the name of your country) (Please identify the stakeholders which may include on the development of CDT System in your country. The stakeholders may come from public and private sectors.)</vt:lpstr>
      <vt:lpstr>CDT System in (Please fill with the name of your country) (Please identify the stakeholders which may include on the development of CDT System in your country. The stakeholders may come from public and private sectors.)</vt:lpstr>
      <vt:lpstr>CDT System in (Please fill with the name of your country) (Please identify the stakeholders which may include on the development of CDT System in your country. The stakeholders may come from public and private sectors.)</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Presentation</dc:title>
  <dc:creator>Microsoft Office User</dc:creator>
  <cp:lastModifiedBy>Microsoft Office User</cp:lastModifiedBy>
  <cp:revision>16</cp:revision>
  <dcterms:created xsi:type="dcterms:W3CDTF">2018-04-17T07:26:06Z</dcterms:created>
  <dcterms:modified xsi:type="dcterms:W3CDTF">2018-05-21T09:40:48Z</dcterms:modified>
</cp:coreProperties>
</file>